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66" r:id="rId3"/>
    <p:sldId id="267" r:id="rId4"/>
    <p:sldId id="276" r:id="rId5"/>
    <p:sldId id="269" r:id="rId6"/>
    <p:sldId id="271" r:id="rId7"/>
    <p:sldId id="278" r:id="rId8"/>
    <p:sldId id="27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illiam Webb" userId="f1b60a320ca8ca65" providerId="LiveId" clId="{4B7BAB1C-E610-4EEF-B18E-AD8772822E77}"/>
    <pc:docChg chg="modSld">
      <pc:chgData name="William Webb" userId="f1b60a320ca8ca65" providerId="LiveId" clId="{4B7BAB1C-E610-4EEF-B18E-AD8772822E77}" dt="2021-01-13T16:44:11.546" v="5" actId="20577"/>
      <pc:docMkLst>
        <pc:docMk/>
      </pc:docMkLst>
      <pc:sldChg chg="modSp mod">
        <pc:chgData name="William Webb" userId="f1b60a320ca8ca65" providerId="LiveId" clId="{4B7BAB1C-E610-4EEF-B18E-AD8772822E77}" dt="2021-01-13T16:44:11.546" v="5" actId="20577"/>
        <pc:sldMkLst>
          <pc:docMk/>
          <pc:sldMk cId="3005512868" sldId="256"/>
        </pc:sldMkLst>
        <pc:spChg chg="mod">
          <ac:chgData name="William Webb" userId="f1b60a320ca8ca65" providerId="LiveId" clId="{4B7BAB1C-E610-4EEF-B18E-AD8772822E77}" dt="2021-01-13T16:44:11.546" v="5" actId="20577"/>
          <ac:spMkLst>
            <pc:docMk/>
            <pc:sldMk cId="3005512868" sldId="256"/>
            <ac:spMk id="2" creationId="{4D57B9A0-57BA-49EB-9027-4D7E4C3B5984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5622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866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79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33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4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11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060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14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94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785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879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950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dafruit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Python-Crash-Course-2nd-Edition/dp/1593279280/ref=sr_1_3?dchild=1&amp;keywords=python+crash+course&amp;qid=1609879670&amp;sr=8-3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bay.com/itm/1pcs-ESP32-WROVER-T8-V1-7-TTGO-ESP32-4MB-PSRAM-TF-CARD-3D-ANTENNA-WiFi-Module/183692606067?ssPageName=STRK%3AMEBIDX%3AIT&amp;_trksid=p2057872.m2749.l264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rangecaweather.duckdns.org:8002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hyperlink" Target="https://1drv.ms/p/s!AmXKqAwyCrbxiOsf9CtUx7RT9hIiow?e=54EO8U" TargetMode="External"/><Relationship Id="rId4" Type="http://schemas.openxmlformats.org/officeDocument/2006/relationships/hyperlink" Target="https://github.com/bill-orange/MicroPyth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6AF08A-DC00-43EF-8925-2972EA377A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15" r="7812" b="-1"/>
          <a:stretch/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38" name="Rectangle 3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57B9A0-57BA-49EB-9027-4D7E4C3B5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/>
              <a:t>TAG 02/11/2021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B75AF6-A063-4E1D-A1AE-FADA883A2D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872922"/>
            <a:ext cx="5775960" cy="1208141"/>
          </a:xfrm>
        </p:spPr>
        <p:txBody>
          <a:bodyPr>
            <a:normAutofit fontScale="92500"/>
          </a:bodyPr>
          <a:lstStyle/>
          <a:p>
            <a:endParaRPr lang="en-US" sz="2000" dirty="0"/>
          </a:p>
          <a:p>
            <a:r>
              <a:rPr lang="en-US" sz="4000" b="1" i="1" dirty="0"/>
              <a:t>The Joy of </a:t>
            </a:r>
            <a:r>
              <a:rPr lang="en-US" sz="4000" b="1" i="1" dirty="0" err="1"/>
              <a:t>MicroPython</a:t>
            </a:r>
            <a:endParaRPr lang="en-US" sz="4000" b="1" i="1" dirty="0"/>
          </a:p>
        </p:txBody>
      </p:sp>
      <p:sp>
        <p:nvSpPr>
          <p:cNvPr id="39" name="Rectangle 3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5512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108D317-7CBD-4897-BD1F-959436D2A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1B32D8-4E5E-4B74-A5B2-9E626BD26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5564" y="834888"/>
            <a:ext cx="4314645" cy="1268958"/>
          </a:xfrm>
        </p:spPr>
        <p:txBody>
          <a:bodyPr anchor="b">
            <a:normAutofit/>
          </a:bodyPr>
          <a:lstStyle/>
          <a:p>
            <a:r>
              <a:rPr lang="en-US" sz="2700"/>
              <a:t>An Alternative </a:t>
            </a:r>
            <a:r>
              <a:rPr lang="en-US" sz="2700" dirty="0"/>
              <a:t>for Microcontroller Programming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34604A-4644-433D-967D-3485FBCD72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28495" b="-1"/>
          <a:stretch/>
        </p:blipFill>
        <p:spPr>
          <a:xfrm>
            <a:off x="20" y="10"/>
            <a:ext cx="6717436" cy="6857990"/>
          </a:xfrm>
          <a:custGeom>
            <a:avLst/>
            <a:gdLst/>
            <a:ahLst/>
            <a:cxnLst/>
            <a:rect l="l" t="t" r="r" b="b"/>
            <a:pathLst>
              <a:path w="6717456" h="6858000">
                <a:moveTo>
                  <a:pt x="0" y="0"/>
                </a:moveTo>
                <a:lnTo>
                  <a:pt x="6149468" y="0"/>
                </a:lnTo>
                <a:lnTo>
                  <a:pt x="6202448" y="162605"/>
                </a:lnTo>
                <a:cubicBezTo>
                  <a:pt x="6535625" y="1263763"/>
                  <a:pt x="6717456" y="2453207"/>
                  <a:pt x="6717456" y="3694043"/>
                </a:cubicBezTo>
                <a:cubicBezTo>
                  <a:pt x="6717456" y="4757617"/>
                  <a:pt x="6583866" y="5783433"/>
                  <a:pt x="6335883" y="6748259"/>
                </a:cubicBezTo>
                <a:lnTo>
                  <a:pt x="6305198" y="6858000"/>
                </a:lnTo>
                <a:lnTo>
                  <a:pt x="0" y="6858000"/>
                </a:lnTo>
                <a:close/>
              </a:path>
            </a:pathLst>
          </a:custGeom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D6297641-8B9F-4767-9606-8A1131322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89864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8F3CA65-EA00-46B4-9616-39E6853F7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572" y="2240371"/>
            <a:ext cx="42062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1BCFC-64E0-4984-8E6F-7466E1FF0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5563" y="2557587"/>
            <a:ext cx="4314645" cy="371731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 dirty="0"/>
              <a:t>Arduino-style microcontrollers are popular for ham radio applications, robotics, and home control.  Programming is usually done with the Arduino IDE (integrated development environment) using C++.</a:t>
            </a:r>
          </a:p>
          <a:p>
            <a:pPr>
              <a:lnSpc>
                <a:spcPct val="100000"/>
              </a:lnSpc>
            </a:pPr>
            <a:r>
              <a:rPr lang="en-US" sz="1400" dirty="0"/>
              <a:t>Until recently, C++ was about the only mainstream programming language available for programming microcontrollers.  We now also have </a:t>
            </a:r>
            <a:r>
              <a:rPr lang="en-US" sz="1400" dirty="0" err="1"/>
              <a:t>MicroPython</a:t>
            </a:r>
            <a:r>
              <a:rPr lang="en-US" sz="1400" dirty="0"/>
              <a:t>, thanks in large part to the work of Damien George (creator), </a:t>
            </a:r>
            <a:r>
              <a:rPr lang="en-US" sz="1400" dirty="0" err="1"/>
              <a:t>Limor</a:t>
            </a:r>
            <a:r>
              <a:rPr lang="en-US" sz="1400" dirty="0"/>
              <a:t> Fried (owner of Adafruit), Rui Santos (popular on-line tutorial author)</a:t>
            </a:r>
          </a:p>
          <a:p>
            <a:pPr>
              <a:lnSpc>
                <a:spcPct val="100000"/>
              </a:lnSpc>
            </a:pPr>
            <a:r>
              <a:rPr lang="en-US" sz="1400" dirty="0" err="1"/>
              <a:t>MicroPython</a:t>
            </a:r>
            <a:r>
              <a:rPr lang="en-US" sz="1400" dirty="0"/>
              <a:t> was created as a Kickstarter project in 2013, so it has not been around long.</a:t>
            </a:r>
          </a:p>
          <a:p>
            <a:pPr>
              <a:lnSpc>
                <a:spcPct val="100000"/>
              </a:lnSpc>
            </a:pP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6C1C3B-56BD-461D-A283-349E749E656A}"/>
              </a:ext>
            </a:extLst>
          </p:cNvPr>
          <p:cNvSpPr txBox="1"/>
          <p:nvPr/>
        </p:nvSpPr>
        <p:spPr>
          <a:xfrm>
            <a:off x="6717456" y="6412563"/>
            <a:ext cx="3120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dirty="0"/>
              <a:t>Graphic from </a:t>
            </a:r>
            <a:r>
              <a:rPr lang="en-US" sz="1400" dirty="0">
                <a:hlinkClick r:id="rId3"/>
              </a:rPr>
              <a:t>ADAFRUIT.COM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988906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5DF40726-9B19-4165-9C26-757D16E19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A1D5D6-DDFA-401B-919C-8164B2190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64211"/>
            <a:ext cx="4571999" cy="1165002"/>
          </a:xfrm>
        </p:spPr>
        <p:txBody>
          <a:bodyPr anchor="b">
            <a:normAutofit/>
          </a:bodyPr>
          <a:lstStyle/>
          <a:p>
            <a:r>
              <a:rPr lang="en-US" sz="3600"/>
              <a:t>Why use it instead of C++?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0EDF4-0773-46B5-9C4A-21DF7E2F1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55327"/>
            <a:ext cx="4571999" cy="37769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Python is often the first and only college-level programming class people take. STEM students are often exposed to Python.  </a:t>
            </a:r>
            <a:r>
              <a:rPr lang="en-US" sz="1600" dirty="0" err="1"/>
              <a:t>MicroPython</a:t>
            </a:r>
            <a:r>
              <a:rPr lang="en-US" sz="1600" dirty="0"/>
              <a:t> opens microcontroller programming up to more people.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Python is a bit more readable that C++ and has built-in exception and error handling (like the BASIC you may have used decades ago).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Python is less crash-prone and handles Strings and Data Structure at a higher level. 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Raspberry Pi programming is usually done in Python</a:t>
            </a:r>
            <a:r>
              <a:rPr lang="en-US" sz="1500" dirty="0"/>
              <a:t>.</a:t>
            </a:r>
          </a:p>
          <a:p>
            <a:pPr>
              <a:lnSpc>
                <a:spcPct val="100000"/>
              </a:lnSpc>
            </a:pPr>
            <a:endParaRPr lang="en-US" sz="1500" dirty="0"/>
          </a:p>
        </p:txBody>
      </p:sp>
      <p:pic>
        <p:nvPicPr>
          <p:cNvPr id="5" name="Picture 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E510AA15-A7A1-476B-95E7-37114C6C95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3" r="2" b="18457"/>
          <a:stretch/>
        </p:blipFill>
        <p:spPr>
          <a:xfrm>
            <a:off x="6190488" y="566928"/>
            <a:ext cx="5157216" cy="5286197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2089CB41-F399-4AEB-980C-5BFB1049C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BFC967B-3DD6-463D-9DB9-6E4419AE0D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096768" y="3817404"/>
            <a:ext cx="54864" cy="45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24DC9A-24CA-4EF0-9C03-55056A100866}"/>
              </a:ext>
            </a:extLst>
          </p:cNvPr>
          <p:cNvSpPr txBox="1"/>
          <p:nvPr/>
        </p:nvSpPr>
        <p:spPr>
          <a:xfrm>
            <a:off x="6094476" y="6420053"/>
            <a:ext cx="5251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Python Book on Amazon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970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2EFE0-12BF-47F7-BB32-B3DB0D7D1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154379"/>
            <a:ext cx="10168128" cy="984049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chemeClr val="accent4">
                    <a:lumMod val="75000"/>
                  </a:schemeClr>
                </a:solidFill>
              </a:rPr>
              <a:t>C++                           vs             Python</a:t>
            </a:r>
            <a:br>
              <a:rPr lang="en-US" dirty="0"/>
            </a:b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39EF78-98CC-47D4-9433-AAFD6CB0F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2355" y="958695"/>
            <a:ext cx="4871734" cy="57195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000" dirty="0">
                <a:latin typeface="Arial Black" panose="020B0A04020102020204" pitchFamily="34" charset="0"/>
              </a:rPr>
              <a:t>def </a:t>
            </a:r>
            <a:r>
              <a:rPr lang="en-US" sz="1000" dirty="0" err="1">
                <a:latin typeface="Arial Black" panose="020B0A04020102020204" pitchFamily="34" charset="0"/>
              </a:rPr>
              <a:t>iqa</a:t>
            </a:r>
            <a:r>
              <a:rPr lang="en-US" sz="1000" dirty="0">
                <a:latin typeface="Arial Black" panose="020B0A04020102020204" pitchFamily="34" charset="0"/>
              </a:rPr>
              <a:t>(self):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score = </a:t>
            </a:r>
            <a:r>
              <a:rPr lang="en-US" sz="1100" dirty="0" err="1">
                <a:latin typeface="Arial Black" panose="020B0A04020102020204" pitchFamily="34" charset="0"/>
              </a:rPr>
              <a:t>self.iqa_score</a:t>
            </a:r>
            <a:endParaRPr lang="en-US" sz="1100" dirty="0">
              <a:latin typeface="Arial Black" panose="020B0A04020102020204" pitchFamily="34" charset="0"/>
            </a:endParaRP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</a:t>
            </a:r>
            <a:r>
              <a:rPr lang="en-US" sz="1100" dirty="0" err="1">
                <a:latin typeface="Arial Black" panose="020B0A04020102020204" pitchFamily="34" charset="0"/>
              </a:rPr>
              <a:t>IQA_text</a:t>
            </a:r>
            <a:r>
              <a:rPr lang="en-US" sz="1100" dirty="0">
                <a:latin typeface="Arial Black" panose="020B0A04020102020204" pitchFamily="34" charset="0"/>
              </a:rPr>
              <a:t> = “ “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print ( 'IQA score ' + str( round(score,1) ) )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score =int(score)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if score &gt;= 301: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= "Hazardous"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</a:t>
            </a:r>
            <a:r>
              <a:rPr lang="en-US" sz="1100" dirty="0" err="1">
                <a:latin typeface="Arial Black" panose="020B0A04020102020204" pitchFamily="34" charset="0"/>
              </a:rPr>
              <a:t>elif</a:t>
            </a:r>
            <a:r>
              <a:rPr lang="en-US" sz="1100" dirty="0">
                <a:latin typeface="Arial Black" panose="020B0A04020102020204" pitchFamily="34" charset="0"/>
              </a:rPr>
              <a:t> (score &gt;= 201) and (score &lt;= 300):   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= "Very Unhealthy"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</a:t>
            </a:r>
            <a:r>
              <a:rPr lang="en-US" sz="1100" dirty="0" err="1">
                <a:latin typeface="Arial Black" panose="020B0A04020102020204" pitchFamily="34" charset="0"/>
              </a:rPr>
              <a:t>elif</a:t>
            </a:r>
            <a:r>
              <a:rPr lang="en-US" sz="1100" dirty="0">
                <a:latin typeface="Arial Black" panose="020B0A04020102020204" pitchFamily="34" charset="0"/>
              </a:rPr>
              <a:t> (score &gt;= 176) and (score &lt;= 200):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= "Unhealthy"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</a:t>
            </a:r>
            <a:r>
              <a:rPr lang="en-US" sz="1100" dirty="0" err="1">
                <a:latin typeface="Arial Black" panose="020B0A04020102020204" pitchFamily="34" charset="0"/>
              </a:rPr>
              <a:t>elif</a:t>
            </a:r>
            <a:r>
              <a:rPr lang="en-US" sz="1100" dirty="0">
                <a:latin typeface="Arial Black" panose="020B0A04020102020204" pitchFamily="34" charset="0"/>
              </a:rPr>
              <a:t> (score &gt;= 151) and (score &lt;= 175):   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= "Unhealthy for Sensitive Groups"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</a:t>
            </a:r>
            <a:r>
              <a:rPr lang="en-US" sz="1100" dirty="0" err="1">
                <a:latin typeface="Arial Black" panose="020B0A04020102020204" pitchFamily="34" charset="0"/>
              </a:rPr>
              <a:t>elif</a:t>
            </a:r>
            <a:r>
              <a:rPr lang="en-US" sz="1100" dirty="0">
                <a:latin typeface="Arial Black" panose="020B0A04020102020204" pitchFamily="34" charset="0"/>
              </a:rPr>
              <a:t> (score &gt;= 51) and (score &lt;= 150):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= "Moderate"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</a:t>
            </a:r>
            <a:r>
              <a:rPr lang="en-US" sz="1100" dirty="0" err="1">
                <a:latin typeface="Arial Black" panose="020B0A04020102020204" pitchFamily="34" charset="0"/>
              </a:rPr>
              <a:t>elif</a:t>
            </a:r>
            <a:r>
              <a:rPr lang="en-US" sz="1100" dirty="0">
                <a:latin typeface="Arial Black" panose="020B0A04020102020204" pitchFamily="34" charset="0"/>
              </a:rPr>
              <a:t> (score &gt;= 00) and (score &lt;= 50):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= "Good" </a:t>
            </a:r>
          </a:p>
          <a:p>
            <a:pPr marL="0" indent="0">
              <a:buNone/>
            </a:pPr>
            <a:r>
              <a:rPr lang="en-US" sz="1100" dirty="0">
                <a:latin typeface="Arial Black" panose="020B0A04020102020204" pitchFamily="34" charset="0"/>
              </a:rPr>
              <a:t>      return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endParaRPr lang="en-US" sz="1100" dirty="0">
              <a:latin typeface="Arial Black" panose="020B0A040201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C2655C-6E52-44EC-AFFF-2221313D2DFB}"/>
              </a:ext>
            </a:extLst>
          </p:cNvPr>
          <p:cNvSpPr txBox="1"/>
          <p:nvPr/>
        </p:nvSpPr>
        <p:spPr>
          <a:xfrm>
            <a:off x="661063" y="640688"/>
            <a:ext cx="5118976" cy="6355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Arial Black" panose="020B0A04020102020204" pitchFamily="34" charset="0"/>
              </a:rPr>
              <a:t>String </a:t>
            </a:r>
            <a:r>
              <a:rPr lang="en-US" sz="1100" dirty="0" err="1">
                <a:latin typeface="Arial Black" panose="020B0A04020102020204" pitchFamily="34" charset="0"/>
              </a:rPr>
              <a:t>CalculateIAQ</a:t>
            </a:r>
            <a:r>
              <a:rPr lang="en-US" sz="1100" dirty="0">
                <a:latin typeface="Arial Black" panose="020B0A04020102020204" pitchFamily="34" charset="0"/>
              </a:rPr>
              <a:t>(int score)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{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String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= "Air quality is 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score = (100 - score) * 5;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if (score &gt;= 301)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{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+= "Hazardous";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IAQ_Score</a:t>
            </a:r>
            <a:r>
              <a:rPr lang="en-US" sz="1100" dirty="0">
                <a:latin typeface="Arial Black" panose="020B0A04020102020204" pitchFamily="34" charset="0"/>
              </a:rPr>
              <a:t> = "Hazardous";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}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else if (score &gt;= 201 &amp;&amp; score &lt;= 300)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{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+= "Very Unhealthy";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IAQ_Score</a:t>
            </a:r>
            <a:r>
              <a:rPr lang="en-US" sz="1100" dirty="0">
                <a:latin typeface="Arial Black" panose="020B0A04020102020204" pitchFamily="34" charset="0"/>
              </a:rPr>
              <a:t> = "Very Unhealthy";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}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else if (score &gt;= 176 &amp;&amp; score &lt;= 200)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{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+= "Unhealthy";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IAQ_Score</a:t>
            </a:r>
            <a:r>
              <a:rPr lang="en-US" sz="1100" dirty="0">
                <a:latin typeface="Arial Black" panose="020B0A04020102020204" pitchFamily="34" charset="0"/>
              </a:rPr>
              <a:t> = "Unhealthy";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}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else if (score &gt;= 151 &amp;&amp; score &lt;= 175)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{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+= "Unhealthy for Sensitive Groups";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IAQ_Score</a:t>
            </a:r>
            <a:r>
              <a:rPr lang="en-US" sz="1100" dirty="0">
                <a:latin typeface="Arial Black" panose="020B0A04020102020204" pitchFamily="34" charset="0"/>
              </a:rPr>
              <a:t> = "Unhealthy for Sensitive Groups";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}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else if (score &gt;= 51 &amp;&amp; score &lt;= 150)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{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+= "Moderate";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IAQ_Score</a:t>
            </a:r>
            <a:r>
              <a:rPr lang="en-US" sz="1100" dirty="0">
                <a:latin typeface="Arial Black" panose="020B0A04020102020204" pitchFamily="34" charset="0"/>
              </a:rPr>
              <a:t> = "Moderate";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}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else if (score &gt;= 00 &amp;&amp; score &lt;= 50)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{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 += "Good";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  </a:t>
            </a:r>
            <a:r>
              <a:rPr lang="en-US" sz="1100" dirty="0" err="1">
                <a:latin typeface="Arial Black" panose="020B0A04020102020204" pitchFamily="34" charset="0"/>
              </a:rPr>
              <a:t>IAQ_Score</a:t>
            </a:r>
            <a:r>
              <a:rPr lang="en-US" sz="1100" dirty="0">
                <a:latin typeface="Arial Black" panose="020B0A04020102020204" pitchFamily="34" charset="0"/>
              </a:rPr>
              <a:t> = "Good";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}</a:t>
            </a:r>
          </a:p>
          <a:p>
            <a:r>
              <a:rPr lang="en-US" sz="1100" dirty="0" err="1">
                <a:latin typeface="Arial Black" panose="020B0A04020102020204" pitchFamily="34" charset="0"/>
              </a:rPr>
              <a:t>Serial.print</a:t>
            </a:r>
            <a:r>
              <a:rPr lang="en-US" sz="1100" dirty="0">
                <a:latin typeface="Arial Black" panose="020B0A04020102020204" pitchFamily="34" charset="0"/>
              </a:rPr>
              <a:t>("IAQ Score = " + String(score) + ", ");</a:t>
            </a:r>
          </a:p>
          <a:p>
            <a:r>
              <a:rPr lang="en-US" sz="1100" dirty="0">
                <a:latin typeface="Arial Black" panose="020B0A04020102020204" pitchFamily="34" charset="0"/>
              </a:rPr>
              <a:t>  return </a:t>
            </a:r>
            <a:r>
              <a:rPr lang="en-US" sz="1100" dirty="0" err="1">
                <a:latin typeface="Arial Black" panose="020B0A04020102020204" pitchFamily="34" charset="0"/>
              </a:rPr>
              <a:t>IAQ_text</a:t>
            </a:r>
            <a:r>
              <a:rPr lang="en-US" sz="1100" dirty="0">
                <a:latin typeface="Arial Black" panose="020B0A04020102020204" pitchFamily="34" charset="0"/>
              </a:rPr>
              <a:t>; }</a:t>
            </a:r>
          </a:p>
        </p:txBody>
      </p:sp>
    </p:spTree>
    <p:extLst>
      <p:ext uri="{BB962C8B-B14F-4D97-AF65-F5344CB8AC3E}">
        <p14:creationId xmlns:p14="http://schemas.microsoft.com/office/powerpoint/2010/main" val="2675631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4B2AE1-5941-42C7-9284-1882AD977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>
            <a:normAutofit/>
          </a:bodyPr>
          <a:lstStyle/>
          <a:p>
            <a:r>
              <a:rPr lang="en-US" sz="3200"/>
              <a:t>The Downside of MicroPython</a:t>
            </a:r>
            <a:br>
              <a:rPr lang="en-US" sz="3200"/>
            </a:br>
            <a:endParaRPr lang="en-US" sz="32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CBD4C-BC7F-4166-8E71-C5E21A0F6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5993892" cy="3599079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Compared to the Arduino’s  C++, few libraries exist.</a:t>
            </a:r>
          </a:p>
          <a:p>
            <a:r>
              <a:rPr lang="en-US" sz="1800" dirty="0"/>
              <a:t>You must use a buggy Integrated Development Environment</a:t>
            </a:r>
          </a:p>
          <a:p>
            <a:r>
              <a:rPr lang="en-US" sz="1800" dirty="0"/>
              <a:t>It takes up a lot of memory.  You can't use it on an Arduino.  It barely works on an ESP8266.  Your best bet is an ESP32 with extra PSRAM (pseudo static RAM).</a:t>
            </a:r>
          </a:p>
          <a:p>
            <a:r>
              <a:rPr lang="en-US" sz="1800" dirty="0"/>
              <a:t>The user base is still  somewhat small and the sources for getting help are limited.</a:t>
            </a:r>
          </a:p>
          <a:p>
            <a:r>
              <a:rPr lang="en-US" sz="1800" dirty="0"/>
              <a:t>Software and hardware are still in a state of flux.</a:t>
            </a:r>
          </a:p>
          <a:p>
            <a:r>
              <a:rPr lang="en-US" sz="1800" dirty="0"/>
              <a:t>There is really nothing wrong with C++.  </a:t>
            </a:r>
            <a:r>
              <a:rPr lang="en-US" sz="1800" dirty="0" err="1"/>
              <a:t>MicroPython</a:t>
            </a:r>
            <a:r>
              <a:rPr lang="en-US" sz="1800" dirty="0"/>
              <a:t> may be a solution in search of a problem.</a:t>
            </a:r>
          </a:p>
        </p:txBody>
      </p:sp>
      <p:pic>
        <p:nvPicPr>
          <p:cNvPr id="5" name="Picture 4" descr="A close - 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9BA9338D-69A9-4766-B0A6-81041B267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6983" y="211044"/>
            <a:ext cx="2767441" cy="64359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BC61FE-3217-48BF-A455-DE3E4C236CCD}"/>
              </a:ext>
            </a:extLst>
          </p:cNvPr>
          <p:cNvSpPr txBox="1"/>
          <p:nvPr/>
        </p:nvSpPr>
        <p:spPr>
          <a:xfrm>
            <a:off x="6131802" y="6368713"/>
            <a:ext cx="2527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333333"/>
                </a:solidFill>
                <a:effectLst/>
                <a:latin typeface="Skin-market-sans"/>
                <a:hlinkClick r:id="rId3"/>
              </a:rPr>
              <a:t>ESP32-WROVER T8 V1.7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663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9C8B5E-FFB1-4CAC-B9B2-E839E11C3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US" sz="3400"/>
              <a:t>Does It Work?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C084-CA7C-4350-A2B8-B4C9D9A28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>
            <a:normAutofit/>
          </a:bodyPr>
          <a:lstStyle/>
          <a:p>
            <a:r>
              <a:rPr lang="en-US" sz="2400" dirty="0"/>
              <a:t>Yes, it worked great! </a:t>
            </a:r>
          </a:p>
          <a:p>
            <a:r>
              <a:rPr lang="en-US" sz="2400" dirty="0"/>
              <a:t>Here is a web site that gives interior environmental conditions.  It is running on an ESP32 with a temperature, humidity, pressure and air quality sensor attached</a:t>
            </a:r>
            <a:r>
              <a:rPr lang="en-US" sz="1700" dirty="0"/>
              <a:t>.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C05E027-2C78-4480-AB9A-E481ECCF8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816" y="1025029"/>
            <a:ext cx="6440424" cy="4752588"/>
          </a:xfrm>
          <a:prstGeom prst="rect">
            <a:avLst/>
          </a:prstGeom>
        </p:spPr>
      </p:pic>
      <p:sp>
        <p:nvSpPr>
          <p:cNvPr id="7" name="TextBox 6">
            <a:hlinkClick r:id="rId3"/>
            <a:extLst>
              <a:ext uri="{FF2B5EF4-FFF2-40B4-BE49-F238E27FC236}">
                <a16:creationId xmlns:a16="http://schemas.microsoft.com/office/drawing/2014/main" id="{0C13C014-73A7-4EE5-8D99-DFCF0ED7ACC0}"/>
              </a:ext>
            </a:extLst>
          </p:cNvPr>
          <p:cNvSpPr txBox="1"/>
          <p:nvPr/>
        </p:nvSpPr>
        <p:spPr>
          <a:xfrm>
            <a:off x="6534712" y="5648305"/>
            <a:ext cx="5291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linkClick r:id="rId3"/>
              </a:rPr>
              <a:t>KI6EPW/AB6OR Air Quality Station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38254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65A5C758-B50C-4D0B-884C-03B84989DC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36" b="10813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42DC3-FE1C-4DDE-A4FA-F324988C7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2" y="3091928"/>
            <a:ext cx="1037337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/>
              <a:t>New Raspberry PI - PICO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1424C-79D7-4124-98E3-93A899714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553" y="5624945"/>
            <a:ext cx="907856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500"/>
              <a:t>The Raspberry Pi Foundation created their own microcontroller designed for MicroPython.</a:t>
            </a:r>
          </a:p>
        </p:txBody>
      </p:sp>
    </p:spTree>
    <p:extLst>
      <p:ext uri="{BB962C8B-B14F-4D97-AF65-F5344CB8AC3E}">
        <p14:creationId xmlns:p14="http://schemas.microsoft.com/office/powerpoint/2010/main" val="35782571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4" name="Freeform: Shape 33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B05DA0-FEA9-4C2B-8F0C-D4E09F670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 fontScale="90000"/>
          </a:bodyPr>
          <a:lstStyle/>
          <a:p>
            <a:r>
              <a:rPr lang="en-US" sz="2800" dirty="0"/>
              <a:t>That’s it (except for the unrelated photo)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0093DD-6D82-4BDE-A081-DFCD58C64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2000" dirty="0"/>
              <a:t>I hope you found this interesting. Even if you don’t have any use for this now, you may in the future.</a:t>
            </a:r>
          </a:p>
          <a:p>
            <a:r>
              <a:rPr lang="en-US" sz="2000" dirty="0"/>
              <a:t>Here is a link to the </a:t>
            </a:r>
            <a:r>
              <a:rPr lang="en-US" sz="2000" dirty="0">
                <a:hlinkClick r:id="rId4"/>
              </a:rPr>
              <a:t>code</a:t>
            </a:r>
            <a:r>
              <a:rPr lang="en-US" sz="2000" dirty="0"/>
              <a:t>. </a:t>
            </a:r>
          </a:p>
          <a:p>
            <a:r>
              <a:rPr lang="en-US" sz="2000" dirty="0"/>
              <a:t>Here is a link to the </a:t>
            </a:r>
            <a:r>
              <a:rPr lang="en-US" sz="2000" dirty="0">
                <a:hlinkClick r:id="rId5"/>
              </a:rPr>
              <a:t>presentation</a:t>
            </a:r>
            <a:r>
              <a:rPr lang="en-US" sz="2000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C3A52-3A65-4A4A-AD78-FF0AD31620C3}"/>
              </a:ext>
            </a:extLst>
          </p:cNvPr>
          <p:cNvSpPr txBox="1"/>
          <p:nvPr/>
        </p:nvSpPr>
        <p:spPr>
          <a:xfrm>
            <a:off x="1993692" y="6445770"/>
            <a:ext cx="4976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Conjunction of Jupiter and Saturn 2020</a:t>
            </a:r>
          </a:p>
        </p:txBody>
      </p:sp>
      <p:pic>
        <p:nvPicPr>
          <p:cNvPr id="9" name="My Movie">
            <a:hlinkClick r:id="" action="ppaction://media"/>
            <a:extLst>
              <a:ext uri="{FF2B5EF4-FFF2-40B4-BE49-F238E27FC236}">
                <a16:creationId xmlns:a16="http://schemas.microsoft.com/office/drawing/2014/main" id="{DB3A8EDE-7E4A-4754-8079-7280A1B078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88119" y="0"/>
            <a:ext cx="7103881" cy="532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677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66"/>
    </mc:Choice>
    <mc:Fallback xmlns="">
      <p:transition spd="slow" advTm="2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42E41"/>
      </a:dk2>
      <a:lt2>
        <a:srgbClr val="E2E8E2"/>
      </a:lt2>
      <a:accent1>
        <a:srgbClr val="E374E9"/>
      </a:accent1>
      <a:accent2>
        <a:srgbClr val="A155E4"/>
      </a:accent2>
      <a:accent3>
        <a:srgbClr val="8174E9"/>
      </a:accent3>
      <a:accent4>
        <a:srgbClr val="557FE4"/>
      </a:accent4>
      <a:accent5>
        <a:srgbClr val="36AFDF"/>
      </a:accent5>
      <a:accent6>
        <a:srgbClr val="43B4A5"/>
      </a:accent6>
      <a:hlink>
        <a:srgbClr val="598E56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859</Words>
  <Application>Microsoft Office PowerPoint</Application>
  <PresentationFormat>Widescreen</PresentationFormat>
  <Paragraphs>88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Avenir Next LT Pro</vt:lpstr>
      <vt:lpstr>Calibri</vt:lpstr>
      <vt:lpstr>Skin-market-sans</vt:lpstr>
      <vt:lpstr>AccentBoxVTI</vt:lpstr>
      <vt:lpstr>TAG 02/11/2021</vt:lpstr>
      <vt:lpstr>An Alternative for Microcontroller Programming</vt:lpstr>
      <vt:lpstr>Why use it instead of C++?</vt:lpstr>
      <vt:lpstr>C++                           vs             Python </vt:lpstr>
      <vt:lpstr>The Downside of MicroPython </vt:lpstr>
      <vt:lpstr>Does It Work?</vt:lpstr>
      <vt:lpstr>New Raspberry PI - PICO</vt:lpstr>
      <vt:lpstr>That’s it (except for the unrelated photo)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TAG 01/13/2021</dc:title>
  <dc:creator>Webb, William</dc:creator>
  <cp:lastModifiedBy>Webb, William</cp:lastModifiedBy>
  <cp:revision>29</cp:revision>
  <dcterms:created xsi:type="dcterms:W3CDTF">2021-01-05T20:46:38Z</dcterms:created>
  <dcterms:modified xsi:type="dcterms:W3CDTF">2021-02-11T04:46:57Z</dcterms:modified>
</cp:coreProperties>
</file>

<file path=docProps/thumbnail.jpeg>
</file>